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Montserrat Medium" charset="1" panose="00000600000000000000"/>
      <p:regular r:id="rId16"/>
    </p:embeddedFont>
    <p:embeddedFont>
      <p:font typeface="Cocomat Pro Bold" charset="1" panose="00000700000000000000"/>
      <p:regular r:id="rId17"/>
    </p:embeddedFont>
    <p:embeddedFont>
      <p:font typeface="Cocomat Pro Heavy" charset="1" panose="00000A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Classic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SckaKuoA.mp4" Type="http://schemas.openxmlformats.org/officeDocument/2006/relationships/video"/><Relationship Id="rId4" Target="../media/VAGSckaKuoA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https://archive.org/search.php?query=creator%3A%22S.+A.+Berger%2C+W.+Goldsmith%2C+E.+R.+Lewis%22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32737"/>
            <a:ext cx="8115300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B48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 interdisciplinary field that applies principles from biology, chemistry, physics, and engineering to solve problems related to living systems.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6775"/>
            <a:ext cx="8115300" cy="139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sz="8100">
                <a:solidFill>
                  <a:srgbClr val="1B48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Bioengineering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91049" y="-8583886"/>
            <a:ext cx="13398375" cy="12377222"/>
          </a:xfrm>
          <a:custGeom>
            <a:avLst/>
            <a:gdLst/>
            <a:ahLst/>
            <a:cxnLst/>
            <a:rect r="r" b="b" t="t" l="l"/>
            <a:pathLst>
              <a:path h="12377222" w="13398375">
                <a:moveTo>
                  <a:pt x="0" y="0"/>
                </a:moveTo>
                <a:lnTo>
                  <a:pt x="13398375" y="0"/>
                </a:lnTo>
                <a:lnTo>
                  <a:pt x="13398375" y="12377221"/>
                </a:lnTo>
                <a:lnTo>
                  <a:pt x="0" y="1237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179" r="-2118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802039"/>
            <a:ext cx="18302969" cy="6912523"/>
          </a:xfrm>
          <a:custGeom>
            <a:avLst/>
            <a:gdLst/>
            <a:ahLst/>
            <a:cxnLst/>
            <a:rect r="r" b="b" t="t" l="l"/>
            <a:pathLst>
              <a:path h="6912523" w="18302969">
                <a:moveTo>
                  <a:pt x="0" y="0"/>
                </a:moveTo>
                <a:lnTo>
                  <a:pt x="18302969" y="0"/>
                </a:lnTo>
                <a:lnTo>
                  <a:pt x="18302969" y="6912522"/>
                </a:lnTo>
                <a:lnTo>
                  <a:pt x="0" y="691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69852" y="1084426"/>
            <a:ext cx="8118148" cy="8118148"/>
          </a:xfrm>
          <a:custGeom>
            <a:avLst/>
            <a:gdLst/>
            <a:ahLst/>
            <a:cxnLst/>
            <a:rect r="r" b="b" t="t" l="l"/>
            <a:pathLst>
              <a:path h="8118148" w="8118148">
                <a:moveTo>
                  <a:pt x="0" y="0"/>
                </a:moveTo>
                <a:lnTo>
                  <a:pt x="8118148" y="0"/>
                </a:lnTo>
                <a:lnTo>
                  <a:pt x="8118148" y="8118148"/>
                </a:lnTo>
                <a:lnTo>
                  <a:pt x="0" y="8118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53712"/>
            <a:ext cx="18288000" cy="9410700"/>
          </a:xfrm>
          <a:custGeom>
            <a:avLst/>
            <a:gdLst/>
            <a:ahLst/>
            <a:cxnLst/>
            <a:rect r="r" b="b" t="t" l="l"/>
            <a:pathLst>
              <a:path h="9410700" w="18288000">
                <a:moveTo>
                  <a:pt x="0" y="0"/>
                </a:moveTo>
                <a:lnTo>
                  <a:pt x="18288000" y="0"/>
                </a:lnTo>
                <a:lnTo>
                  <a:pt x="18288000" y="9410700"/>
                </a:lnTo>
                <a:lnTo>
                  <a:pt x="0" y="941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984649"/>
            <a:chOff x="0" y="0"/>
            <a:chExt cx="4816593" cy="522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22706"/>
            </a:xfrm>
            <a:custGeom>
              <a:avLst/>
              <a:gdLst/>
              <a:ahLst/>
              <a:cxnLst/>
              <a:rect r="r" b="b" t="t" l="l"/>
              <a:pathLst>
                <a:path h="522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2706"/>
                  </a:lnTo>
                  <a:lnTo>
                    <a:pt x="0" y="522706"/>
                  </a:lnTo>
                  <a:close/>
                </a:path>
              </a:pathLst>
            </a:custGeom>
            <a:solidFill>
              <a:srgbClr val="78A2E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56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7674" y="887549"/>
            <a:ext cx="15911626" cy="18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CAN I USE TECHNOLOGY TO</a:t>
            </a:r>
          </a:p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UNDERSTAND &amp; SOLVE MEDICAL PR0BLEMS?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CC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651848" y="5143500"/>
            <a:ext cx="18939848" cy="19050"/>
          </a:xfrm>
          <a:prstGeom prst="line">
            <a:avLst/>
          </a:prstGeom>
          <a:ln cap="flat" w="38100">
            <a:solidFill>
              <a:srgbClr val="396CC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748212"/>
            <a:ext cx="790575" cy="79057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69350" y="4746402"/>
            <a:ext cx="790575" cy="790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45099" y="4748212"/>
            <a:ext cx="790575" cy="7905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98375" y="4748212"/>
            <a:ext cx="790575" cy="79057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4526" y="4748212"/>
            <a:ext cx="790575" cy="7905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82316" y="4810125"/>
            <a:ext cx="790575" cy="7905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91537" y="5887592"/>
            <a:ext cx="1664901" cy="12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Discovery of </a:t>
            </a:r>
          </a:p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Insulin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26" y="3950216"/>
            <a:ext cx="659924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1920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93433" y="5887592"/>
            <a:ext cx="1968341" cy="12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Artificial Heart Valve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7642" y="3950216"/>
            <a:ext cx="659924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1950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14823" y="5887592"/>
            <a:ext cx="1809979" cy="162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Successful Gene Cloning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00408" y="3950216"/>
            <a:ext cx="638810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1973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93222" y="5887592"/>
            <a:ext cx="1894328" cy="162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Human Genome Project Initiation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04074" y="3950216"/>
            <a:ext cx="672624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1990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58203" y="5887592"/>
            <a:ext cx="2070919" cy="12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 Recombinant DNA Drug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08230" y="3950216"/>
            <a:ext cx="680720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1980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49525" y="5887592"/>
            <a:ext cx="2430224" cy="12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Development of CRISPR-Cas9 Technology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24595" y="3950216"/>
            <a:ext cx="735330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54144" y="5889402"/>
            <a:ext cx="2113123" cy="121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COVID-19 mRNA Vaccines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6443041" y="4746402"/>
            <a:ext cx="790575" cy="79057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C4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6443041" y="3948406"/>
            <a:ext cx="735330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b="true" sz="23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40834" y="923925"/>
            <a:ext cx="11638915" cy="91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5"/>
              </a:lnSpc>
              <a:spcBef>
                <a:spcPct val="0"/>
              </a:spcBef>
            </a:pPr>
            <a:r>
              <a:rPr lang="en-US" b="true" sz="5332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TIMELINE OF MAJOR ADVANCES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1573"/>
            <a:ext cx="18288000" cy="11102340"/>
          </a:xfrm>
          <a:custGeom>
            <a:avLst/>
            <a:gdLst/>
            <a:ahLst/>
            <a:cxnLst/>
            <a:rect r="r" b="b" t="t" l="l"/>
            <a:pathLst>
              <a:path h="11102340" w="18288000">
                <a:moveTo>
                  <a:pt x="0" y="0"/>
                </a:moveTo>
                <a:lnTo>
                  <a:pt x="18288000" y="0"/>
                </a:lnTo>
                <a:lnTo>
                  <a:pt x="18288000" y="11102340"/>
                </a:lnTo>
                <a:lnTo>
                  <a:pt x="0" y="1110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0C42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31632" y="7362448"/>
            <a:ext cx="2811895" cy="80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Impact on medicine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1632" y="4713847"/>
            <a:ext cx="2811895" cy="251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true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4865" y="4713847"/>
            <a:ext cx="2811895" cy="251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true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29427" y="5143500"/>
            <a:ext cx="2811895" cy="3026469"/>
            <a:chOff x="0" y="0"/>
            <a:chExt cx="3749193" cy="40352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0"/>
              <a:ext cx="3749193" cy="3257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95"/>
                </a:lnSpc>
              </a:pPr>
              <a:r>
                <a:rPr lang="en-US" sz="14639" b="true">
                  <a:solidFill>
                    <a:srgbClr val="FFFFFF"/>
                  </a:solidFill>
                  <a:latin typeface="Cocomat Pro Heavy"/>
                  <a:ea typeface="Cocomat Pro Heavy"/>
                  <a:cs typeface="Cocomat Pro Heavy"/>
                  <a:sym typeface="Cocomat Pro Heavy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974472"/>
              <a:ext cx="3749193" cy="106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5"/>
                </a:lnSpc>
              </a:pPr>
              <a:r>
                <a:rPr lang="en-US" sz="2332" b="tru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Current innovations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124865" y="7187287"/>
            <a:ext cx="2811895" cy="3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Future ideas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21852" y="5143500"/>
            <a:ext cx="2970954" cy="3358792"/>
            <a:chOff x="0" y="0"/>
            <a:chExt cx="3961272" cy="447838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04800"/>
              <a:ext cx="3961272" cy="3444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5"/>
                </a:lnSpc>
              </a:pPr>
              <a:r>
                <a:rPr lang="en-US" sz="15467" b="true">
                  <a:solidFill>
                    <a:srgbClr val="FFFFFF"/>
                  </a:solidFill>
                  <a:latin typeface="Cocomat Pro Heavy"/>
                  <a:ea typeface="Cocomat Pro Heavy"/>
                  <a:cs typeface="Cocomat Pro Heavy"/>
                  <a:sym typeface="Cocomat Pro Heavy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0385" y="3417569"/>
              <a:ext cx="3749193" cy="106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65"/>
                </a:lnSpc>
              </a:pPr>
              <a:r>
                <a:rPr lang="en-US" sz="2332" b="tru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Historical Background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54002" y="-240463"/>
            <a:ext cx="28711264" cy="10527463"/>
          </a:xfrm>
          <a:custGeom>
            <a:avLst/>
            <a:gdLst/>
            <a:ahLst/>
            <a:cxnLst/>
            <a:rect r="r" b="b" t="t" l="l"/>
            <a:pathLst>
              <a:path h="10527463" w="28711264">
                <a:moveTo>
                  <a:pt x="0" y="0"/>
                </a:moveTo>
                <a:lnTo>
                  <a:pt x="28711264" y="0"/>
                </a:lnTo>
                <a:lnTo>
                  <a:pt x="28711264" y="10527463"/>
                </a:lnTo>
                <a:lnTo>
                  <a:pt x="0" y="1052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5493" y="0"/>
            <a:ext cx="21945600" cy="10287000"/>
          </a:xfrm>
          <a:custGeom>
            <a:avLst/>
            <a:gdLst/>
            <a:ahLst/>
            <a:cxnLst/>
            <a:rect r="r" b="b" t="t" l="l"/>
            <a:pathLst>
              <a:path h="10287000" w="21945600">
                <a:moveTo>
                  <a:pt x="0" y="0"/>
                </a:moveTo>
                <a:lnTo>
                  <a:pt x="21945600" y="0"/>
                </a:lnTo>
                <a:lnTo>
                  <a:pt x="21945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774" y="3016480"/>
            <a:ext cx="1953145" cy="19531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003" y="3453371"/>
            <a:ext cx="1362686" cy="1079361"/>
          </a:xfrm>
          <a:custGeom>
            <a:avLst/>
            <a:gdLst/>
            <a:ahLst/>
            <a:cxnLst/>
            <a:rect r="r" b="b" t="t" l="l"/>
            <a:pathLst>
              <a:path h="1079361" w="1362686">
                <a:moveTo>
                  <a:pt x="0" y="0"/>
                </a:moveTo>
                <a:lnTo>
                  <a:pt x="1362686" y="0"/>
                </a:lnTo>
                <a:lnTo>
                  <a:pt x="1362686" y="1079362"/>
                </a:lnTo>
                <a:lnTo>
                  <a:pt x="0" y="107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8774" y="5508226"/>
            <a:ext cx="1953145" cy="19531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38774" y="1203736"/>
            <a:ext cx="11235803" cy="128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99"/>
              </a:lnSpc>
              <a:spcBef>
                <a:spcPct val="0"/>
              </a:spcBef>
            </a:pPr>
            <a:r>
              <a:rPr lang="en-US" sz="7570">
                <a:solidFill>
                  <a:srgbClr val="0506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56566" y="3559757"/>
            <a:ext cx="11463413" cy="177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IEEE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SciTechDaily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News Medical Life Sciences</a:t>
            </a:r>
          </a:p>
          <a:p>
            <a:pPr algn="l">
              <a:lnSpc>
                <a:spcPts val="356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56566" y="5977080"/>
            <a:ext cx="11463413" cy="356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Engineering: A Very Short Introduction 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David Blockley</a:t>
            </a:r>
          </a:p>
          <a:p>
            <a:pPr algn="l">
              <a:lnSpc>
                <a:spcPts val="3563"/>
              </a:lnSpc>
            </a:pP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Bioengineering</a:t>
            </a:r>
          </a:p>
          <a:p>
            <a:pPr algn="l">
              <a:lnSpc>
                <a:spcPts val="3563"/>
              </a:lnSpc>
            </a:pPr>
            <a:r>
              <a:rPr lang="en-US" sz="25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sz="2545" u="sng">
                <a:solidFill>
                  <a:srgbClr val="000000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  <a:hlinkClick r:id="rId4" tooltip="https://archive.org/search.php?query=creator%3A%22S.+A.+Berger%2C+W.+Goldsmith%2C+E.+R.+Lewis%22"/>
              </a:rPr>
              <a:t>S. A. Berger, W. Goldsmith, E. R. Lewis</a:t>
            </a:r>
          </a:p>
          <a:p>
            <a:pPr algn="l">
              <a:lnSpc>
                <a:spcPts val="3563"/>
              </a:lnSpc>
            </a:pPr>
          </a:p>
          <a:p>
            <a:pPr algn="l">
              <a:lnSpc>
                <a:spcPts val="3563"/>
              </a:lnSpc>
            </a:pPr>
          </a:p>
          <a:p>
            <a:pPr algn="l">
              <a:lnSpc>
                <a:spcPts val="35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456566" y="2907168"/>
            <a:ext cx="4283072" cy="52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33709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WEBSITES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56566" y="5441551"/>
            <a:ext cx="4283072" cy="52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b="true" sz="3052">
                <a:solidFill>
                  <a:srgbClr val="33709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BOOKS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22735" y="6024705"/>
            <a:ext cx="1185223" cy="963487"/>
          </a:xfrm>
          <a:custGeom>
            <a:avLst/>
            <a:gdLst/>
            <a:ahLst/>
            <a:cxnLst/>
            <a:rect r="r" b="b" t="t" l="l"/>
            <a:pathLst>
              <a:path h="963487" w="1185223">
                <a:moveTo>
                  <a:pt x="0" y="0"/>
                </a:moveTo>
                <a:lnTo>
                  <a:pt x="1185222" y="0"/>
                </a:lnTo>
                <a:lnTo>
                  <a:pt x="1185222" y="963487"/>
                </a:lnTo>
                <a:lnTo>
                  <a:pt x="0" y="963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DAGSced06O4</dc:identifier>
  <dcterms:modified xsi:type="dcterms:W3CDTF">2011-08-01T06:04:30Z</dcterms:modified>
  <cp:revision>1</cp:revision>
  <dc:title>Bioengineering</dc:title>
</cp:coreProperties>
</file>